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96" r:id="rId2"/>
    <p:sldId id="287" r:id="rId3"/>
    <p:sldId id="292" r:id="rId4"/>
    <p:sldId id="288" r:id="rId5"/>
    <p:sldId id="294" r:id="rId6"/>
    <p:sldId id="295" r:id="rId7"/>
    <p:sldId id="289" r:id="rId8"/>
    <p:sldId id="290" r:id="rId9"/>
    <p:sldId id="291" r:id="rId1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rin Bergener" initials="K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FFFF00"/>
    <a:srgbClr val="852339"/>
    <a:srgbClr val="8797A3"/>
    <a:srgbClr val="000000"/>
    <a:srgbClr val="003E90"/>
    <a:srgbClr val="004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37" autoAdjust="0"/>
    <p:restoredTop sz="72597" autoAdjust="0"/>
  </p:normalViewPr>
  <p:slideViewPr>
    <p:cSldViewPr>
      <p:cViewPr>
        <p:scale>
          <a:sx n="88" d="100"/>
          <a:sy n="88" d="100"/>
        </p:scale>
        <p:origin x="2272" y="6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58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5B663-A359-4E54-8989-6E815F050B49}" type="datetimeFigureOut">
              <a:rPr lang="de-DE" smtClean="0"/>
              <a:pPr/>
              <a:t>30.01.16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6FD83-94F6-4B7E-97F7-9005B88CBB0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7707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3.tiff>
</file>

<file path=ppt/media/image14.png>
</file>

<file path=ppt/media/image17.tiff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243D8-2C9D-447E-8AC2-008C661E1A6F}" type="datetimeFigureOut">
              <a:rPr lang="de-DE" smtClean="0"/>
              <a:pPr/>
              <a:t>30.01.16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FBBB1-C8EB-4E56-B1DB-58475CA8EC6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6613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>
                <a:sym typeface="Wingdings"/>
              </a:rPr>
              <a:t>Determine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max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sigma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value</a:t>
            </a:r>
            <a:r>
              <a:rPr lang="de-DE" dirty="0" smtClean="0">
                <a:sym typeface="Wingdings"/>
              </a:rPr>
              <a:t> per </a:t>
            </a:r>
            <a:r>
              <a:rPr lang="de-DE" dirty="0" err="1" smtClean="0">
                <a:sym typeface="Wingdings"/>
              </a:rPr>
              <a:t>row</a:t>
            </a:r>
            <a:r>
              <a:rPr lang="de-DE" dirty="0" smtClean="0">
                <a:sym typeface="Wingdings"/>
              </a:rPr>
              <a:t>, </a:t>
            </a:r>
            <a:r>
              <a:rPr lang="de-DE" dirty="0" err="1" smtClean="0">
                <a:sym typeface="Wingdings"/>
              </a:rPr>
              <a:t>exclude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outliers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with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sigma</a:t>
            </a:r>
            <a:r>
              <a:rPr lang="de-DE" dirty="0" smtClean="0">
                <a:sym typeface="Wingdings"/>
              </a:rPr>
              <a:t> &gt; 4.5 (in </a:t>
            </a:r>
            <a:r>
              <a:rPr lang="de-DE" dirty="0" err="1" smtClean="0">
                <a:sym typeface="Wingdings"/>
              </a:rPr>
              <a:t>contrast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to</a:t>
            </a:r>
            <a:r>
              <a:rPr lang="de-DE" dirty="0" smtClean="0">
                <a:sym typeface="Wingdings"/>
              </a:rPr>
              <a:t> 3.5 in </a:t>
            </a:r>
            <a:r>
              <a:rPr lang="de-DE" dirty="0" err="1" smtClean="0">
                <a:sym typeface="Wingdings"/>
              </a:rPr>
              <a:t>lecture</a:t>
            </a:r>
            <a:r>
              <a:rPr lang="de-DE" dirty="0" smtClean="0">
                <a:sym typeface="Wingdings"/>
              </a:rPr>
              <a:t> due </a:t>
            </a:r>
            <a:r>
              <a:rPr lang="de-DE" dirty="0" err="1" smtClean="0">
                <a:sym typeface="Wingdings"/>
              </a:rPr>
              <a:t>to</a:t>
            </a:r>
            <a:r>
              <a:rPr lang="de-DE" dirty="0" smtClean="0">
                <a:sym typeface="Wingdings"/>
              </a:rPr>
              <a:t> high </a:t>
            </a:r>
            <a:r>
              <a:rPr lang="de-DE" dirty="0" err="1" smtClean="0">
                <a:sym typeface="Wingdings"/>
              </a:rPr>
              <a:t>number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rows</a:t>
            </a:r>
            <a:r>
              <a:rPr lang="de-DE" dirty="0" smtClean="0">
                <a:sym typeface="Wingdings"/>
              </a:rPr>
              <a:t>)</a:t>
            </a:r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660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378692" y="6101922"/>
            <a:ext cx="3995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6804025" y="4508475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1</a:t>
            </a:r>
            <a:endParaRPr lang="de-DE" dirty="0"/>
          </a:p>
        </p:txBody>
      </p:sp>
      <p:sp>
        <p:nvSpPr>
          <p:cNvPr id="18" name="Bildplatzhalter 3"/>
          <p:cNvSpPr>
            <a:spLocks noGrp="1"/>
          </p:cNvSpPr>
          <p:nvPr>
            <p:ph type="pic" sz="quarter" idx="14" hasCustomPrompt="1"/>
          </p:nvPr>
        </p:nvSpPr>
        <p:spPr>
          <a:xfrm>
            <a:off x="6804248" y="3645024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2</a:t>
            </a:r>
            <a:endParaRPr lang="de-DE" dirty="0"/>
          </a:p>
        </p:txBody>
      </p:sp>
      <p:pic>
        <p:nvPicPr>
          <p:cNvPr id="19" name="Picture 2" descr="\\wi1.uni-muenster.de\dfs\institut\ERCIS\10 Corporate Identity\10 Corporate Design &amp; Communication\10 Logos &amp; Grafiken &amp; Bilder\10 ERCIS-Logo\logo_schrif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338" y="445245"/>
            <a:ext cx="189218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 descr="\\wi1.uni-muenster.de\dfs\institut\ERCIS\10 Corporate Identity\10 Corporate Design &amp; Communication\10 Logos &amp; Grafiken &amp; Bilder\30 WWU-Logo\WWU_Logo1_1c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37884"/>
            <a:ext cx="1874862" cy="40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/>
          <p:cNvSpPr txBox="1"/>
          <p:nvPr userDrawn="1"/>
        </p:nvSpPr>
        <p:spPr>
          <a:xfrm>
            <a:off x="7524328" y="6101922"/>
            <a:ext cx="1224136" cy="42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7545" y="1484784"/>
            <a:ext cx="6264696" cy="865187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37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7545" y="2348880"/>
            <a:ext cx="6264696" cy="504055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4644008" y="2348880"/>
            <a:ext cx="4121991" cy="35283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endParaRPr lang="en-US" noProof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No 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9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Inhaltsplatzhalter 12"/>
          <p:cNvSpPr>
            <a:spLocks noGrp="1"/>
          </p:cNvSpPr>
          <p:nvPr>
            <p:ph sz="quarter" idx="11" hasCustomPrompt="1"/>
          </p:nvPr>
        </p:nvSpPr>
        <p:spPr>
          <a:xfrm>
            <a:off x="395536" y="1772816"/>
            <a:ext cx="6552728" cy="3312368"/>
          </a:xfrm>
          <a:prstGeom prst="rect">
            <a:avLst/>
          </a:prstGeom>
        </p:spPr>
        <p:txBody>
          <a:bodyPr/>
          <a:lstStyle>
            <a:lvl1pPr marL="0">
              <a:spcAft>
                <a:spcPts val="600"/>
              </a:spcAft>
              <a:defRPr sz="25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 or Image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95536" y="5157192"/>
            <a:ext cx="6551613" cy="792162"/>
          </a:xfrm>
          <a:prstGeom prst="rect">
            <a:avLst/>
          </a:prstGeom>
        </p:spPr>
        <p:txBody>
          <a:bodyPr/>
          <a:lstStyle>
            <a:lvl1pPr marL="182563" marR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 lang="en-US" sz="1300" b="0" kern="1200" cap="all" spc="0" baseline="0" noProof="0" dirty="0" smtClean="0">
                <a:solidFill>
                  <a:schemeClr val="bg1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 smtClean="0"/>
              <a:t>Click to add contact Details</a:t>
            </a:r>
          </a:p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1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Rechteck 5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4464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Title, 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88640"/>
            <a:ext cx="8370464" cy="567894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966787" indent="-342900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91825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 hasCustomPrompt="1"/>
          </p:nvPr>
        </p:nvSpPr>
        <p:spPr>
          <a:xfrm>
            <a:off x="366714" y="1556793"/>
            <a:ext cx="8309742" cy="28083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Picture (optional)</a:t>
            </a:r>
            <a:endParaRPr lang="de-DE" dirty="0"/>
          </a:p>
        </p:txBody>
      </p:sp>
      <p:sp>
        <p:nvSpPr>
          <p:cNvPr id="5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67456" y="4462368"/>
            <a:ext cx="83090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6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67456" y="4941168"/>
            <a:ext cx="83090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4411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26472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78001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8" name="Inhaltsplatzhalter 6"/>
          <p:cNvSpPr>
            <a:spLocks noGrp="1"/>
          </p:cNvSpPr>
          <p:nvPr>
            <p:ph sz="quarter" idx="15" hasCustomPrompt="1"/>
          </p:nvPr>
        </p:nvSpPr>
        <p:spPr>
          <a:xfrm>
            <a:off x="4626473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44008" y="2348880"/>
            <a:ext cx="4121992" cy="3527499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>
            <a:off x="378692" y="6101922"/>
            <a:ext cx="4121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err="1" smtClean="0">
                <a:solidFill>
                  <a:schemeClr val="bg1"/>
                </a:solidFill>
                <a:latin typeface="Trebuchet MS" pitchFamily="34" charset="0"/>
              </a:rPr>
              <a:t>Flacco</a:t>
            </a: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 – Expensive Features</a:t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24328" y="6101922"/>
            <a:ext cx="12241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fld id="{A9063EE5-D4E8-4F75-A77C-D3AC67F05250}" type="slidenum">
              <a:rPr lang="de-DE" sz="1100" b="0" cap="none" baseline="0" smtClean="0">
                <a:solidFill>
                  <a:schemeClr val="bg1"/>
                </a:solidFill>
                <a:latin typeface="Trebuchet MS" pitchFamily="34" charset="0"/>
              </a:rPr>
              <a:pPr algn="r">
                <a:spcAft>
                  <a:spcPts val="300"/>
                </a:spcAft>
              </a:pPr>
              <a:t>‹Nr.›</a:t>
            </a:fld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pic>
        <p:nvPicPr>
          <p:cNvPr id="16" name="Picture 2" descr="\\wi1.uni-muenster.de\dfs\institut\ERCIS\10 Corporate Identity\10 Corporate Design &amp; Communication\10 Logos &amp; Grafiken &amp; Bilder\10 ERCIS-Logo\ERCIS_logo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448" y="440382"/>
            <a:ext cx="1574224" cy="95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64" r:id="rId4"/>
    <p:sldLayoutId id="2147483663" r:id="rId5"/>
    <p:sldLayoutId id="2147483662" r:id="rId6"/>
    <p:sldLayoutId id="2147483658" r:id="rId7"/>
    <p:sldLayoutId id="2147483653" r:id="rId8"/>
    <p:sldLayoutId id="2147483652" r:id="rId9"/>
    <p:sldLayoutId id="2147483657" r:id="rId10"/>
    <p:sldLayoutId id="2147483659" r:id="rId11"/>
    <p:sldLayoutId id="2147483654" r:id="rId12"/>
    <p:sldLayoutId id="2147483660" r:id="rId13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 cap="all" baseline="0">
          <a:solidFill>
            <a:srgbClr val="852339"/>
          </a:solidFill>
          <a:latin typeface="Trebuchet MS" pitchFamily="34" charset="0"/>
          <a:ea typeface="+mj-ea"/>
          <a:cs typeface="Arial" pitchFamily="34" charset="0"/>
        </a:defRPr>
      </a:lvl1pPr>
    </p:titleStyle>
    <p:bodyStyle>
      <a:lvl1pPr marL="182563" indent="-182563" algn="l" defTabSz="914400" rtl="0" eaLnBrk="1" latinLnBrk="0" hangingPunct="1">
        <a:spcBef>
          <a:spcPts val="0"/>
        </a:spcBef>
        <a:spcAft>
          <a:spcPts val="300"/>
        </a:spcAft>
        <a:buFontTx/>
        <a:buNone/>
        <a:defRPr sz="1300" b="0" kern="1200" spc="0" baseline="0">
          <a:solidFill>
            <a:srgbClr val="5F5F5F"/>
          </a:solidFill>
          <a:latin typeface="Trebuchet MS" pitchFamily="34" charset="0"/>
          <a:ea typeface="+mn-ea"/>
          <a:cs typeface="Arial" pitchFamily="34" charset="0"/>
        </a:defRPr>
      </a:lvl1pPr>
      <a:lvl2pPr marL="449263" indent="-182563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182563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163638" indent="-174625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22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7468" b="2746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hteck 5"/>
          <p:cNvSpPr/>
          <p:nvPr/>
        </p:nvSpPr>
        <p:spPr>
          <a:xfrm>
            <a:off x="2627784" y="5862464"/>
            <a:ext cx="61926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Image: 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http://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machinelearningmastery.com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wp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-content/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uploads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/2013/12/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outlier.jpg</a:t>
            </a:r>
            <a:endParaRPr lang="de-DE" sz="9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54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Inhaltsplatzhalter 1"/>
              <p:cNvSpPr>
                <a:spLocks noGrp="1"/>
              </p:cNvSpPr>
              <p:nvPr>
                <p:ph sz="quarter" idx="13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de-DE" sz="2000" b="1" dirty="0" err="1" smtClean="0"/>
                  <a:t>Preperations</a:t>
                </a:r>
                <a:endParaRPr lang="de-DE" b="1" dirty="0" smtClean="0"/>
              </a:p>
              <a:p>
                <a:r>
                  <a:rPr lang="de-DE" sz="2000" dirty="0" err="1" smtClean="0"/>
                  <a:t>Normally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distrubuted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data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needed</a:t>
                </a:r>
                <a:r>
                  <a:rPr lang="de-DE" sz="2000" dirty="0" smtClean="0"/>
                  <a:t> </a:t>
                </a:r>
                <a:endParaRPr lang="de-DE" sz="2000" dirty="0">
                  <a:sym typeface="Wingdings"/>
                </a:endParaRPr>
              </a:p>
              <a:p>
                <a:pPr lvl="1"/>
                <a:r>
                  <a:rPr lang="de-DE" sz="2000" dirty="0" err="1" smtClean="0"/>
                  <a:t>Use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data</a:t>
                </a:r>
                <a:r>
                  <a:rPr lang="de-DE" sz="2000" dirty="0" smtClean="0"/>
                  <a:t> after </a:t>
                </a:r>
                <a:r>
                  <a:rPr lang="de-DE" sz="2000" dirty="0" err="1" smtClean="0"/>
                  <a:t>boxcox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transformation</a:t>
                </a:r>
                <a:endParaRPr lang="de-DE" sz="2000" dirty="0" smtClean="0"/>
              </a:p>
              <a:p>
                <a:pPr lvl="1"/>
                <a:r>
                  <a:rPr lang="de-DE" sz="2000" dirty="0" smtClean="0"/>
                  <a:t>Take care </a:t>
                </a:r>
                <a:r>
                  <a:rPr lang="de-DE" sz="2000" dirty="0" err="1" smtClean="0"/>
                  <a:t>of</a:t>
                </a:r>
                <a:r>
                  <a:rPr lang="de-DE" sz="2000" dirty="0" smtClean="0"/>
                  <a:t> still not </a:t>
                </a:r>
                <a:r>
                  <a:rPr lang="de-DE" sz="2000" dirty="0" err="1" smtClean="0"/>
                  <a:t>normally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distributed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features</a:t>
                </a:r>
                <a:r>
                  <a:rPr lang="de-DE" sz="2000" dirty="0" smtClean="0"/>
                  <a:t> </a:t>
                </a:r>
              </a:p>
              <a:p>
                <a:r>
                  <a:rPr lang="de-DE" sz="2000" dirty="0" err="1" smtClean="0"/>
                  <a:t>Scale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data</a:t>
                </a:r>
                <a:endParaRPr lang="de-DE" sz="2000" dirty="0" smtClean="0"/>
              </a:p>
              <a:p>
                <a:endParaRPr lang="de-DE" dirty="0"/>
              </a:p>
              <a:p>
                <a:pPr marL="0" indent="0">
                  <a:buNone/>
                </a:pPr>
                <a:r>
                  <a:rPr lang="de-DE" sz="2000" b="1" dirty="0" err="1" smtClean="0"/>
                  <a:t>Steps</a:t>
                </a:r>
                <a:endParaRPr lang="de-DE" b="1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err="1" smtClean="0"/>
                  <a:t>Dotplots</a:t>
                </a:r>
                <a:r>
                  <a:rPr lang="de-DE" sz="2000" dirty="0" smtClean="0"/>
                  <a:t> </a:t>
                </a:r>
                <a:r>
                  <a:rPr lang="de-DE" sz="2000" dirty="0"/>
                  <a:t>for each variable </a:t>
                </a:r>
                <a:r>
                  <a:rPr lang="de-DE" sz="2000" dirty="0" smtClean="0"/>
                  <a:t>		</a:t>
                </a:r>
                <a:r>
                  <a:rPr lang="de-DE" sz="2000" dirty="0" smtClean="0"/>
                  <a:t>	</a:t>
                </a:r>
                <a:r>
                  <a:rPr lang="de-DE" sz="2000" dirty="0" smtClean="0">
                    <a:sym typeface="Wingdings"/>
                  </a:rPr>
                  <a:t></a:t>
                </a:r>
                <a:r>
                  <a:rPr lang="de-DE" sz="2000" dirty="0" smtClean="0"/>
                  <a:t> </a:t>
                </a:r>
                <a:r>
                  <a:rPr lang="de-DE" sz="2000" dirty="0" err="1"/>
                  <a:t>univariate</a:t>
                </a:r>
                <a:r>
                  <a:rPr lang="de-DE" sz="2000" dirty="0"/>
                  <a:t> </a:t>
                </a:r>
                <a:r>
                  <a:rPr lang="de-DE" sz="2000" dirty="0" err="1" smtClean="0"/>
                  <a:t>outliers</a:t>
                </a:r>
                <a:endParaRPr lang="de-DE" sz="2000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err="1" smtClean="0"/>
                  <a:t>Outliers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based</a:t>
                </a:r>
                <a:r>
                  <a:rPr lang="de-DE" sz="2000" dirty="0" smtClean="0"/>
                  <a:t> on </a:t>
                </a:r>
                <a:r>
                  <a:rPr lang="de-DE" sz="2000" dirty="0" err="1" smtClean="0"/>
                  <a:t>standardized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values</a:t>
                </a:r>
                <a:r>
                  <a:rPr lang="de-DE" sz="2000" dirty="0" smtClean="0"/>
                  <a:t>	</a:t>
                </a:r>
                <a:r>
                  <a:rPr lang="de-DE" sz="2000" dirty="0">
                    <a:sym typeface="Wingdings"/>
                  </a:rPr>
                  <a:t></a:t>
                </a:r>
                <a:r>
                  <a:rPr lang="de-DE" sz="2000" dirty="0"/>
                  <a:t> </a:t>
                </a:r>
                <a:r>
                  <a:rPr lang="de-DE" sz="2000" dirty="0" err="1"/>
                  <a:t>univariate</a:t>
                </a:r>
                <a:r>
                  <a:rPr lang="de-DE" sz="2000" dirty="0"/>
                  <a:t> </a:t>
                </a:r>
                <a:r>
                  <a:rPr lang="de-DE" sz="2000" dirty="0" err="1" smtClean="0"/>
                  <a:t>outliers</a:t>
                </a:r>
                <a:endParaRPr lang="de-DE" sz="2000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smtClean="0"/>
                  <a:t>Scatterplots </a:t>
                </a:r>
                <a:r>
                  <a:rPr lang="de-DE" sz="2000" dirty="0" err="1"/>
                  <a:t>for</a:t>
                </a:r>
                <a:r>
                  <a:rPr lang="de-DE" sz="2000" dirty="0"/>
                  <a:t> </a:t>
                </a:r>
                <a:r>
                  <a:rPr lang="de-DE" sz="2000" dirty="0" err="1" smtClean="0"/>
                  <a:t>pairs</a:t>
                </a:r>
                <a:r>
                  <a:rPr lang="de-DE" sz="2000" dirty="0" smtClean="0"/>
                  <a:t> </a:t>
                </a:r>
                <a:r>
                  <a:rPr lang="de-DE" sz="2000" dirty="0"/>
                  <a:t>of variables </a:t>
                </a:r>
                <a:r>
                  <a:rPr lang="de-DE" sz="2000" dirty="0" smtClean="0"/>
                  <a:t>	</a:t>
                </a:r>
                <a:r>
                  <a:rPr lang="de-DE" sz="2000" dirty="0" smtClean="0"/>
                  <a:t>	</a:t>
                </a:r>
                <a:r>
                  <a:rPr lang="de-DE" sz="2000" dirty="0" smtClean="0">
                    <a:sym typeface="Wingdings"/>
                  </a:rPr>
                  <a:t></a:t>
                </a:r>
                <a:r>
                  <a:rPr lang="de-DE" sz="2000" dirty="0" smtClean="0"/>
                  <a:t> </a:t>
                </a:r>
                <a:r>
                  <a:rPr lang="de-DE" sz="2000" dirty="0" err="1"/>
                  <a:t>bivariate</a:t>
                </a:r>
                <a:r>
                  <a:rPr lang="de-DE" sz="2000" dirty="0"/>
                  <a:t> </a:t>
                </a:r>
                <a:r>
                  <a:rPr lang="de-DE" sz="2000" dirty="0" err="1" smtClean="0"/>
                  <a:t>outliers</a:t>
                </a:r>
                <a:endParaRPr lang="de-DE" sz="2000" dirty="0" smtClean="0"/>
              </a:p>
              <a:p>
                <a:pPr marL="457200" indent="-457200">
                  <a:buFont typeface="+mj-lt"/>
                  <a:buAutoNum type="arabicPeriod"/>
                </a:pPr>
                <a:r>
                  <a:rPr lang="de-DE" sz="20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2000" dirty="0"/>
                  <a:t>-Plot </a:t>
                </a:r>
                <a:r>
                  <a:rPr lang="de-DE" sz="2000" dirty="0" smtClean="0"/>
                  <a:t>&amp; </a:t>
                </a:r>
                <a:r>
                  <a:rPr lang="de-DE" sz="2000" dirty="0" err="1" smtClean="0"/>
                  <a:t>squared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distances</a:t>
                </a:r>
                <a:r>
                  <a:rPr lang="de-DE" sz="2000" dirty="0" smtClean="0"/>
                  <a:t>	</a:t>
                </a:r>
                <a:r>
                  <a:rPr lang="de-DE" sz="2000" dirty="0" smtClean="0"/>
                  <a:t>	</a:t>
                </a:r>
                <a:r>
                  <a:rPr lang="de-DE" sz="2000" dirty="0" smtClean="0">
                    <a:sym typeface="Wingdings"/>
                  </a:rPr>
                  <a:t> </a:t>
                </a:r>
                <a:r>
                  <a:rPr lang="de-DE" sz="2000" dirty="0" smtClean="0">
                    <a:sym typeface="Wingdings"/>
                  </a:rPr>
                  <a:t>multivariate </a:t>
                </a:r>
                <a:r>
                  <a:rPr lang="de-DE" sz="2000" dirty="0" err="1" smtClean="0">
                    <a:sym typeface="Wingdings"/>
                  </a:rPr>
                  <a:t>outliers</a:t>
                </a:r>
                <a:endParaRPr lang="de-DE" sz="2000" dirty="0"/>
              </a:p>
            </p:txBody>
          </p:sp>
        </mc:Choice>
        <mc:Fallback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blipFill rotWithShape="0">
                <a:blip r:embed="rId2"/>
                <a:stretch>
                  <a:fillRect l="-730" t="-987" r="-657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29726">
            <a:off x="6953918" y="1610882"/>
            <a:ext cx="1946264" cy="194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4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look</a:t>
            </a:r>
            <a:r>
              <a:rPr lang="de-DE" dirty="0" smtClean="0"/>
              <a:t> at </a:t>
            </a:r>
            <a:r>
              <a:rPr lang="de-DE" dirty="0" err="1" smtClean="0"/>
              <a:t>Boxplots</a:t>
            </a:r>
            <a:r>
              <a:rPr lang="de-DE" dirty="0" smtClean="0"/>
              <a:t> </a:t>
            </a:r>
            <a:r>
              <a:rPr lang="de-DE" dirty="0" err="1" smtClean="0"/>
              <a:t>first</a:t>
            </a:r>
            <a:endParaRPr lang="de-DE" dirty="0" smtClean="0"/>
          </a:p>
          <a:p>
            <a:endParaRPr lang="de-DE" dirty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endParaRPr lang="de-DE" dirty="0" smtClean="0">
              <a:sym typeface="Wingdings"/>
            </a:endParaRPr>
          </a:p>
          <a:p>
            <a:pPr algn="ctr"/>
            <a:r>
              <a:rPr lang="de-DE" dirty="0" smtClean="0">
                <a:sym typeface="Wingdings"/>
              </a:rPr>
              <a:t>Feature 12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ela_local</a:t>
            </a:r>
            <a:r>
              <a:rPr lang="de-DE" dirty="0" smtClean="0">
                <a:sym typeface="Wingdings"/>
              </a:rPr>
              <a:t> </a:t>
            </a:r>
            <a:r>
              <a:rPr lang="de-DE" dirty="0">
                <a:sym typeface="Wingdings"/>
              </a:rPr>
              <a:t>not </a:t>
            </a:r>
            <a:r>
              <a:rPr lang="de-DE" dirty="0" err="1" smtClean="0">
                <a:sym typeface="Wingdings"/>
              </a:rPr>
              <a:t>normally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>
                <a:sym typeface="Wingdings"/>
              </a:rPr>
              <a:t>distributed</a:t>
            </a:r>
            <a:r>
              <a:rPr lang="de-DE" dirty="0">
                <a:sym typeface="Wingdings"/>
              </a:rPr>
              <a:t>  </a:t>
            </a:r>
            <a:r>
              <a:rPr lang="de-DE" dirty="0" err="1">
                <a:sym typeface="Wingdings"/>
              </a:rPr>
              <a:t>ignore</a:t>
            </a:r>
            <a:endParaRPr lang="de-DE" dirty="0">
              <a:sym typeface="Wingdings"/>
            </a:endParaRPr>
          </a:p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832" y="1796133"/>
            <a:ext cx="5097760" cy="382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9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>
          <a:xfrm>
            <a:off x="378000" y="1548000"/>
            <a:ext cx="8353425" cy="4473288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de-DE" dirty="0" err="1" smtClean="0"/>
              <a:t>Determine</a:t>
            </a:r>
            <a:r>
              <a:rPr lang="de-DE" dirty="0" smtClean="0"/>
              <a:t> </a:t>
            </a:r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dotplots</a:t>
            </a:r>
            <a:r>
              <a:rPr lang="de-DE" dirty="0" smtClean="0"/>
              <a:t> (</a:t>
            </a:r>
            <a:r>
              <a:rPr lang="de-DE" dirty="0" err="1" smtClean="0"/>
              <a:t>max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per </a:t>
            </a:r>
            <a:r>
              <a:rPr lang="de-DE" dirty="0" err="1" smtClean="0"/>
              <a:t>group</a:t>
            </a:r>
            <a:r>
              <a:rPr lang="de-DE" dirty="0" smtClean="0"/>
              <a:t>)</a:t>
            </a:r>
            <a:endParaRPr lang="de-DE" dirty="0" smtClean="0"/>
          </a:p>
          <a:p>
            <a:pPr algn="ctr"/>
            <a:endParaRPr lang="de-DE" dirty="0" smtClean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dirty="0" smtClean="0"/>
              <a:t>92 </a:t>
            </a:r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05" y="1819568"/>
            <a:ext cx="5577813" cy="418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9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Inhaltsplatzhalter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78000" y="1548000"/>
                <a:ext cx="8353425" cy="4473288"/>
              </a:xfrm>
            </p:spPr>
            <p:txBody>
              <a:bodyPr>
                <a:normAutofit/>
              </a:bodyPr>
              <a:lstStyle/>
              <a:p>
                <a:r>
                  <a:rPr lang="de-DE" sz="2000" b="1" dirty="0" smtClean="0">
                    <a:solidFill>
                      <a:srgbClr val="5F5F5F"/>
                    </a:solidFill>
                  </a:rPr>
                  <a:t>Determine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b="1" dirty="0" err="1" smtClean="0">
                    <a:solidFill>
                      <a:srgbClr val="5F5F5F"/>
                    </a:solidFill>
                  </a:rPr>
                  <a:t>univariate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b="1" dirty="0" err="1" smtClean="0">
                    <a:solidFill>
                      <a:srgbClr val="5F5F5F"/>
                    </a:solidFill>
                  </a:rPr>
                  <a:t>outliers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b="1" dirty="0" err="1" smtClean="0">
                    <a:solidFill>
                      <a:srgbClr val="5F5F5F"/>
                    </a:solidFill>
                  </a:rPr>
                  <a:t>based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on </a:t>
                </a:r>
                <a:r>
                  <a:rPr lang="de-DE" sz="2000" b="1" dirty="0" err="1" smtClean="0">
                    <a:solidFill>
                      <a:srgbClr val="5F5F5F"/>
                    </a:solidFill>
                  </a:rPr>
                  <a:t>standardized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b="1" dirty="0" err="1" smtClean="0">
                    <a:solidFill>
                      <a:srgbClr val="5F5F5F"/>
                    </a:solidFill>
                  </a:rPr>
                  <a:t>values</a:t>
                </a:r>
                <a:r>
                  <a:rPr lang="de-DE" sz="2000" b="1" dirty="0" smtClean="0">
                    <a:solidFill>
                      <a:srgbClr val="5F5F5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2000" b="1" i="1" smtClean="0">
                        <a:solidFill>
                          <a:srgbClr val="5F5F5F"/>
                        </a:solidFill>
                        <a:latin typeface="Cambria Math" charset="0"/>
                      </a:rPr>
                      <m:t>𝒛</m:t>
                    </m:r>
                  </m:oMath>
                </a14:m>
                <a:endParaRPr lang="de-DE" sz="2000" b="1" dirty="0" smtClean="0">
                  <a:solidFill>
                    <a:srgbClr val="5F5F5F"/>
                  </a:solidFill>
                </a:endParaRPr>
              </a:p>
              <a:p>
                <a:endParaRPr lang="de-DE" sz="2000" b="1" dirty="0" smtClean="0">
                  <a:solidFill>
                    <a:srgbClr val="5F5F5F"/>
                  </a:solidFill>
                </a:endParaRPr>
              </a:p>
              <a:p>
                <a:pPr marL="342900" indent="-342900">
                  <a:buFont typeface="Wingdings" charset="2"/>
                  <a:buChar char="§"/>
                </a:pPr>
                <a:r>
                  <a:rPr lang="de-DE" sz="2000" dirty="0" smtClean="0">
                    <a:solidFill>
                      <a:srgbClr val="5F5F5F"/>
                    </a:solidFill>
                  </a:rPr>
                  <a:t>Guideline </a:t>
                </a:r>
                <a:r>
                  <a:rPr lang="de-DE" sz="2000" dirty="0" err="1" smtClean="0">
                    <a:solidFill>
                      <a:srgbClr val="5F5F5F"/>
                    </a:solidFill>
                  </a:rPr>
                  <a:t>from</a:t>
                </a:r>
                <a:r>
                  <a:rPr lang="de-DE" sz="20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dirty="0" err="1" smtClean="0">
                    <a:solidFill>
                      <a:srgbClr val="5F5F5F"/>
                    </a:solidFill>
                  </a:rPr>
                  <a:t>lecture</a:t>
                </a:r>
                <a:r>
                  <a:rPr lang="de-DE" sz="2000" dirty="0" smtClean="0">
                    <a:solidFill>
                      <a:srgbClr val="5F5F5F"/>
                    </a:solidFill>
                  </a:rPr>
                  <a:t>:</a:t>
                </a:r>
                <a:endParaRPr lang="de-DE" sz="400" dirty="0" smtClean="0">
                  <a:solidFill>
                    <a:srgbClr val="5F5F5F"/>
                  </a:solidFill>
                </a:endParaRPr>
              </a:p>
              <a:p>
                <a:pPr marL="792163" lvl="1" indent="-342900">
                  <a:buFont typeface="Wingdings" charset="2"/>
                  <a:buChar char="§"/>
                </a:pPr>
                <a:r>
                  <a:rPr lang="de-DE" sz="1800" dirty="0" err="1" smtClean="0">
                    <a:solidFill>
                      <a:srgbClr val="5F5F5F"/>
                    </a:solidFill>
                  </a:rPr>
                  <a:t>Exclude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values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with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de-DE" sz="1800" i="1">
                        <a:solidFill>
                          <a:srgbClr val="5F5F5F"/>
                        </a:solidFill>
                        <a:latin typeface="Cambria Math" charset="0"/>
                      </a:rPr>
                      <m:t>|</m:t>
                    </m:r>
                    <m:r>
                      <a:rPr lang="de-DE" sz="1800" b="0" i="1" smtClean="0">
                        <a:solidFill>
                          <a:srgbClr val="5F5F5F"/>
                        </a:solidFill>
                        <a:latin typeface="Cambria Math" charset="0"/>
                      </a:rPr>
                      <m:t>𝑧</m:t>
                    </m:r>
                    <m:r>
                      <a:rPr lang="de-DE" sz="1800" b="0" i="1" smtClean="0">
                        <a:solidFill>
                          <a:srgbClr val="5F5F5F"/>
                        </a:solidFill>
                        <a:latin typeface="Cambria Math" charset="0"/>
                      </a:rPr>
                      <m:t>|&gt;3.5</m:t>
                    </m:r>
                  </m:oMath>
                </a14:m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</a:p>
              <a:p>
                <a:pPr marL="792163" lvl="1" indent="-342900">
                  <a:buFont typeface="Wingdings" charset="2"/>
                  <a:buChar char="§"/>
                </a:pPr>
                <a:endParaRPr lang="de-DE" sz="1800" dirty="0" smtClean="0">
                  <a:solidFill>
                    <a:srgbClr val="5F5F5F"/>
                  </a:solidFill>
                </a:endParaRPr>
              </a:p>
              <a:p>
                <a:pPr marL="342900" indent="-342900">
                  <a:buFont typeface="Wingdings" charset="2"/>
                  <a:buChar char="§"/>
                </a:pPr>
                <a:r>
                  <a:rPr lang="de-DE" sz="2200" dirty="0" err="1" smtClean="0">
                    <a:solidFill>
                      <a:srgbClr val="5F5F5F"/>
                    </a:solidFill>
                  </a:rPr>
                  <a:t>Here</a:t>
                </a:r>
                <a:r>
                  <a:rPr lang="de-DE" sz="2200" dirty="0"/>
                  <a:t>:</a:t>
                </a:r>
                <a:r>
                  <a:rPr lang="de-DE" sz="2200" dirty="0" smtClean="0">
                    <a:solidFill>
                      <a:srgbClr val="5F5F5F"/>
                    </a:solidFill>
                  </a:rPr>
                  <a:t> </a:t>
                </a:r>
              </a:p>
              <a:p>
                <a:pPr marL="792163" lvl="1" indent="-342900">
                  <a:buFont typeface="Wingdings" charset="2"/>
                  <a:buChar char="§"/>
                </a:pPr>
                <a:r>
                  <a:rPr lang="de-DE" sz="1800" dirty="0" smtClean="0">
                    <a:solidFill>
                      <a:srgbClr val="5F5F5F"/>
                    </a:solidFill>
                  </a:rPr>
                  <a:t>High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number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of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features</a:t>
                </a:r>
                <a:endParaRPr lang="de-DE" sz="1800" dirty="0" smtClean="0">
                  <a:solidFill>
                    <a:srgbClr val="5F5F5F"/>
                  </a:solidFill>
                </a:endParaRPr>
              </a:p>
              <a:p>
                <a:pPr marL="792163" lvl="1" indent="-342900">
                  <a:buFont typeface="Wingdings" charset="2"/>
                  <a:buChar char="§"/>
                </a:pPr>
                <a:r>
                  <a:rPr lang="de-DE" sz="1800" dirty="0" smtClean="0">
                    <a:solidFill>
                      <a:srgbClr val="5F5F5F"/>
                    </a:solidFill>
                  </a:rPr>
                  <a:t>High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number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of</a:t>
                </a:r>
                <a:r>
                  <a:rPr lang="de-DE" sz="18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</a:rPr>
                  <a:t>observations</a:t>
                </a:r>
                <a:endParaRPr lang="de-DE" sz="1800" dirty="0" smtClean="0">
                  <a:solidFill>
                    <a:srgbClr val="5F5F5F"/>
                  </a:solidFill>
                  <a:sym typeface="Wingdings"/>
                </a:endParaRPr>
              </a:p>
              <a:p>
                <a:pPr lvl="1" indent="0">
                  <a:buNone/>
                </a:pPr>
                <a:r>
                  <a:rPr lang="de-DE" sz="1800" dirty="0" smtClean="0">
                    <a:solidFill>
                      <a:srgbClr val="5F5F5F"/>
                    </a:solidFill>
                    <a:sym typeface="Wingdings"/>
                  </a:rPr>
                  <a:t>  </a:t>
                </a:r>
                <a:r>
                  <a:rPr lang="de-DE" sz="1800" dirty="0" err="1" smtClean="0">
                    <a:solidFill>
                      <a:srgbClr val="5F5F5F"/>
                    </a:solidFill>
                    <a:sym typeface="Wingdings"/>
                  </a:rPr>
                  <a:t>Exclude</a:t>
                </a:r>
                <a:r>
                  <a:rPr lang="de-DE" sz="1800" dirty="0" smtClean="0">
                    <a:solidFill>
                      <a:srgbClr val="5F5F5F"/>
                    </a:solidFill>
                    <a:sym typeface="Wingdings"/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  <a:sym typeface="Wingdings"/>
                  </a:rPr>
                  <a:t>values</a:t>
                </a:r>
                <a:r>
                  <a:rPr lang="de-DE" sz="1800" dirty="0" smtClean="0">
                    <a:solidFill>
                      <a:srgbClr val="5F5F5F"/>
                    </a:solidFill>
                    <a:sym typeface="Wingdings"/>
                  </a:rPr>
                  <a:t> </a:t>
                </a:r>
                <a:r>
                  <a:rPr lang="de-DE" sz="1800" dirty="0" err="1" smtClean="0">
                    <a:solidFill>
                      <a:srgbClr val="5F5F5F"/>
                    </a:solidFill>
                    <a:sym typeface="Wingdings"/>
                  </a:rPr>
                  <a:t>with</a:t>
                </a:r>
                <a:r>
                  <a:rPr lang="de-DE" sz="1800" dirty="0" smtClean="0">
                    <a:solidFill>
                      <a:srgbClr val="5F5F5F"/>
                    </a:solidFill>
                    <a:sym typeface="Wingdings"/>
                  </a:rPr>
                  <a:t> </a:t>
                </a:r>
                <a14:m>
                  <m:oMath xmlns:m="http://schemas.openxmlformats.org/officeDocument/2006/math">
                    <m:r>
                      <a:rPr lang="de-DE" sz="1800" i="1">
                        <a:solidFill>
                          <a:srgbClr val="5F5F5F"/>
                        </a:solidFill>
                        <a:latin typeface="Cambria Math" charset="0"/>
                      </a:rPr>
                      <m:t>|</m:t>
                    </m:r>
                    <m:r>
                      <a:rPr lang="de-DE" sz="1800" i="1">
                        <a:solidFill>
                          <a:srgbClr val="5F5F5F"/>
                        </a:solidFill>
                        <a:latin typeface="Cambria Math" charset="0"/>
                      </a:rPr>
                      <m:t>𝑧</m:t>
                    </m:r>
                    <m:r>
                      <a:rPr lang="de-DE" sz="1800" i="1">
                        <a:solidFill>
                          <a:srgbClr val="5F5F5F"/>
                        </a:solidFill>
                        <a:latin typeface="Cambria Math" charset="0"/>
                      </a:rPr>
                      <m:t>|&gt;4.5</m:t>
                    </m:r>
                  </m:oMath>
                </a14:m>
                <a:r>
                  <a:rPr lang="de-DE" sz="1800" dirty="0">
                    <a:solidFill>
                      <a:srgbClr val="5F5F5F"/>
                    </a:solidFill>
                  </a:rPr>
                  <a:t> </a:t>
                </a:r>
                <a:endParaRPr lang="de-DE" sz="1800" dirty="0">
                  <a:solidFill>
                    <a:srgbClr val="5F5F5F"/>
                  </a:solidFill>
                </a:endParaRPr>
              </a:p>
              <a:p>
                <a:endParaRPr lang="de-DE" sz="2000" b="1" dirty="0" smtClean="0">
                  <a:solidFill>
                    <a:srgbClr val="5F5F5F"/>
                  </a:solidFill>
                </a:endParaRPr>
              </a:p>
              <a:p>
                <a:endParaRPr lang="de-DE" sz="2000" dirty="0">
                  <a:solidFill>
                    <a:srgbClr val="5F5F5F"/>
                  </a:solidFill>
                </a:endParaRPr>
              </a:p>
              <a:p>
                <a:r>
                  <a:rPr lang="de-DE" sz="2000" dirty="0" smtClean="0">
                    <a:solidFill>
                      <a:srgbClr val="5F5F5F"/>
                    </a:solidFill>
                    <a:sym typeface="Wingdings"/>
                  </a:rPr>
                  <a:t> </a:t>
                </a:r>
                <a:r>
                  <a:rPr lang="de-DE" sz="2000" dirty="0" smtClean="0">
                    <a:solidFill>
                      <a:srgbClr val="5F5F5F"/>
                    </a:solidFill>
                  </a:rPr>
                  <a:t>65 </a:t>
                </a:r>
                <a:r>
                  <a:rPr lang="de-DE" sz="2000" dirty="0" err="1" smtClean="0">
                    <a:solidFill>
                      <a:srgbClr val="5F5F5F"/>
                    </a:solidFill>
                  </a:rPr>
                  <a:t>univariate</a:t>
                </a:r>
                <a:r>
                  <a:rPr lang="de-DE" sz="2000" dirty="0" smtClean="0">
                    <a:solidFill>
                      <a:srgbClr val="5F5F5F"/>
                    </a:solidFill>
                  </a:rPr>
                  <a:t> </a:t>
                </a:r>
                <a:r>
                  <a:rPr lang="de-DE" sz="2000" dirty="0" err="1" smtClean="0">
                    <a:solidFill>
                      <a:srgbClr val="5F5F5F"/>
                    </a:solidFill>
                  </a:rPr>
                  <a:t>outliers</a:t>
                </a:r>
                <a:endParaRPr lang="de-DE" sz="2000" dirty="0" smtClean="0">
                  <a:solidFill>
                    <a:srgbClr val="5F5F5F"/>
                  </a:solidFill>
                </a:endParaRPr>
              </a:p>
            </p:txBody>
          </p:sp>
        </mc:Choice>
        <mc:Fallback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78000" y="1548000"/>
                <a:ext cx="8353425" cy="4473288"/>
              </a:xfrm>
              <a:blipFill rotWithShape="0">
                <a:blip r:embed="rId2"/>
                <a:stretch>
                  <a:fillRect l="-803" t="-95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Univariate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911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Large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dimensions</a:t>
            </a:r>
            <a:r>
              <a:rPr lang="de-DE" dirty="0"/>
              <a:t> </a:t>
            </a:r>
            <a:endParaRPr lang="de-DE" dirty="0" smtClean="0"/>
          </a:p>
          <a:p>
            <a:pPr marL="285750" indent="-285750">
              <a:buFont typeface="Wingdings" charset="2"/>
              <a:buChar char="à"/>
            </a:pPr>
            <a:r>
              <a:rPr lang="de-DE" sz="1800" dirty="0" err="1" smtClean="0">
                <a:sym typeface="Wingdings"/>
              </a:rPr>
              <a:t>identify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outliers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b="1" dirty="0" err="1" smtClean="0">
                <a:sym typeface="Wingdings"/>
              </a:rPr>
              <a:t>within</a:t>
            </a:r>
            <a:r>
              <a:rPr lang="de-DE" sz="1800" b="1" dirty="0" smtClean="0">
                <a:sym typeface="Wingdings"/>
              </a:rPr>
              <a:t> </a:t>
            </a:r>
            <a:r>
              <a:rPr lang="de-DE" sz="1800" b="1" dirty="0" err="1" smtClean="0">
                <a:sym typeface="Wingdings"/>
              </a:rPr>
              <a:t>feature</a:t>
            </a:r>
            <a:r>
              <a:rPr lang="de-DE" sz="1800" b="1" dirty="0" smtClean="0">
                <a:sym typeface="Wingdings"/>
              </a:rPr>
              <a:t> </a:t>
            </a:r>
            <a:r>
              <a:rPr lang="de-DE" sz="1800" b="1" dirty="0" err="1" smtClean="0">
                <a:sym typeface="Wingdings"/>
              </a:rPr>
              <a:t>groups</a:t>
            </a:r>
            <a:r>
              <a:rPr lang="de-DE" sz="1800" b="1" dirty="0" smtClean="0">
                <a:sym typeface="Wingdings"/>
              </a:rPr>
              <a:t> </a:t>
            </a:r>
            <a:r>
              <a:rPr lang="de-DE" sz="1800" dirty="0" smtClean="0">
                <a:sym typeface="Wingdings"/>
              </a:rPr>
              <a:t>+ </a:t>
            </a:r>
            <a:r>
              <a:rPr lang="de-DE" sz="1800" dirty="0" err="1" smtClean="0">
                <a:sym typeface="Wingdings"/>
              </a:rPr>
              <a:t>between</a:t>
            </a:r>
            <a:r>
              <a:rPr lang="de-DE" sz="1800" dirty="0" smtClean="0">
                <a:sym typeface="Wingdings"/>
              </a:rPr>
              <a:t> PCs </a:t>
            </a:r>
            <a:r>
              <a:rPr lang="de-DE" sz="1800" dirty="0" err="1" smtClean="0">
                <a:sym typeface="Wingdings"/>
              </a:rPr>
              <a:t>of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feature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groups</a:t>
            </a: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r>
              <a:rPr lang="de-DE" sz="1800" dirty="0" smtClean="0">
                <a:sym typeface="Wingdings"/>
              </a:rPr>
              <a:t>6 </a:t>
            </a:r>
            <a:r>
              <a:rPr lang="de-DE" sz="1800" dirty="0" err="1" smtClean="0">
                <a:sym typeface="Wingdings"/>
              </a:rPr>
              <a:t>outliers</a:t>
            </a:r>
            <a:endParaRPr lang="de-DE" sz="1800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Bivariate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276872"/>
            <a:ext cx="5193771" cy="389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7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Large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dimensions</a:t>
            </a:r>
            <a:r>
              <a:rPr lang="de-DE" dirty="0"/>
              <a:t> </a:t>
            </a:r>
            <a:endParaRPr lang="de-DE" dirty="0" smtClean="0"/>
          </a:p>
          <a:p>
            <a:pPr marL="285750" indent="-285750">
              <a:buFont typeface="Wingdings" charset="2"/>
              <a:buChar char="à"/>
            </a:pPr>
            <a:r>
              <a:rPr lang="de-DE" sz="1800" dirty="0" err="1" smtClean="0">
                <a:sym typeface="Wingdings"/>
              </a:rPr>
              <a:t>identify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outliers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within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feature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groups</a:t>
            </a:r>
            <a:r>
              <a:rPr lang="de-DE" sz="1800" dirty="0" smtClean="0">
                <a:sym typeface="Wingdings"/>
              </a:rPr>
              <a:t> + </a:t>
            </a:r>
            <a:r>
              <a:rPr lang="de-DE" sz="1800" b="1" dirty="0" err="1" smtClean="0">
                <a:sym typeface="Wingdings"/>
              </a:rPr>
              <a:t>between</a:t>
            </a:r>
            <a:r>
              <a:rPr lang="de-DE" sz="1800" b="1" dirty="0" smtClean="0">
                <a:sym typeface="Wingdings"/>
              </a:rPr>
              <a:t> PCs </a:t>
            </a:r>
            <a:r>
              <a:rPr lang="de-DE" sz="1800" b="1" dirty="0" err="1" smtClean="0">
                <a:sym typeface="Wingdings"/>
              </a:rPr>
              <a:t>of</a:t>
            </a:r>
            <a:r>
              <a:rPr lang="de-DE" sz="1800" b="1" dirty="0" smtClean="0">
                <a:sym typeface="Wingdings"/>
              </a:rPr>
              <a:t> </a:t>
            </a:r>
            <a:r>
              <a:rPr lang="de-DE" sz="1800" b="1" dirty="0" err="1" smtClean="0">
                <a:sym typeface="Wingdings"/>
              </a:rPr>
              <a:t>feature</a:t>
            </a:r>
            <a:r>
              <a:rPr lang="de-DE" sz="1800" b="1" dirty="0" smtClean="0">
                <a:sym typeface="Wingdings"/>
              </a:rPr>
              <a:t> </a:t>
            </a:r>
            <a:r>
              <a:rPr lang="de-DE" sz="1800" b="1" dirty="0" err="1" smtClean="0">
                <a:sym typeface="Wingdings"/>
              </a:rPr>
              <a:t>groups</a:t>
            </a:r>
            <a:endParaRPr lang="de-DE" sz="1800" b="1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 smtClean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endParaRPr lang="de-DE" sz="1800" b="1" dirty="0">
              <a:sym typeface="Wingdings"/>
            </a:endParaRPr>
          </a:p>
          <a:p>
            <a:pPr marL="285750" indent="-285750">
              <a:buFont typeface="Wingdings" charset="2"/>
              <a:buChar char="à"/>
            </a:pPr>
            <a:r>
              <a:rPr lang="de-DE" sz="1800" b="1" dirty="0" smtClean="0">
                <a:sym typeface="Wingdings"/>
              </a:rPr>
              <a:t>17 </a:t>
            </a:r>
            <a:r>
              <a:rPr lang="de-DE" sz="1800" b="1" dirty="0" err="1" smtClean="0">
                <a:sym typeface="Wingdings"/>
              </a:rPr>
              <a:t>outliers</a:t>
            </a:r>
            <a:endParaRPr lang="de-DE" sz="1800" b="1" dirty="0" smtClean="0">
              <a:sym typeface="Wingdings"/>
            </a:endParaRPr>
          </a:p>
          <a:p>
            <a:endParaRPr lang="de-DE" dirty="0">
              <a:sym typeface="Wingdings"/>
            </a:endParaRPr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Bivariate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 rotWithShape="1">
          <a:blip r:embed="rId2"/>
          <a:srcRect l="1804" t="4201" r="1806" b="6037"/>
          <a:stretch/>
        </p:blipFill>
        <p:spPr>
          <a:xfrm>
            <a:off x="2139669" y="2388805"/>
            <a:ext cx="4830086" cy="359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5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Inhaltsplatzhalter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78000" y="1548000"/>
                <a:ext cx="8353425" cy="4545296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de-DE" sz="2000" dirty="0" err="1" smtClean="0"/>
                  <a:t>Using</a:t>
                </a:r>
                <a:r>
                  <a:rPr lang="de-DE" sz="20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de-DE" sz="20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de-DE" sz="20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2000" b="0" dirty="0" smtClean="0"/>
                  <a:t>-Plot </a:t>
                </a:r>
                <a:r>
                  <a:rPr lang="de-DE" sz="2000" b="0" dirty="0" err="1" smtClean="0"/>
                  <a:t>to</a:t>
                </a:r>
                <a:r>
                  <a:rPr lang="de-DE" sz="2000" b="0" dirty="0" smtClean="0"/>
                  <a:t> </a:t>
                </a:r>
                <a:r>
                  <a:rPr lang="de-DE" sz="2000" b="0" dirty="0" err="1" smtClean="0"/>
                  <a:t>determine</a:t>
                </a:r>
                <a:r>
                  <a:rPr lang="de-DE" sz="2000" b="0" dirty="0" smtClean="0"/>
                  <a:t> multivariate </a:t>
                </a:r>
                <a:r>
                  <a:rPr lang="de-DE" sz="2000" b="0" dirty="0" err="1" smtClean="0"/>
                  <a:t>outliers</a:t>
                </a:r>
                <a:endParaRPr lang="de-DE" sz="2000" b="0" dirty="0" smtClean="0"/>
              </a:p>
              <a:p>
                <a:pPr algn="ctr"/>
                <a:r>
                  <a:rPr lang="de-DE" sz="2000" dirty="0" smtClean="0"/>
                  <a:t>(</a:t>
                </a:r>
                <a:r>
                  <a:rPr lang="de-DE" sz="2000" dirty="0" err="1" smtClean="0"/>
                  <a:t>whole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dataset</a:t>
                </a:r>
                <a:r>
                  <a:rPr lang="de-DE" sz="2000" dirty="0" smtClean="0"/>
                  <a:t> &amp; per </a:t>
                </a:r>
                <a:r>
                  <a:rPr lang="de-DE" sz="2000" dirty="0" err="1" smtClean="0"/>
                  <a:t>feature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groups</a:t>
                </a:r>
                <a:r>
                  <a:rPr lang="de-DE" sz="2000" dirty="0" smtClean="0"/>
                  <a:t>)</a:t>
                </a:r>
              </a:p>
              <a:p>
                <a:pPr algn="ctr"/>
                <a:endParaRPr lang="de-DE" sz="2000" b="0" dirty="0"/>
              </a:p>
              <a:p>
                <a:pPr algn="ctr"/>
                <a:endParaRPr lang="de-DE" sz="2000" dirty="0" smtClean="0"/>
              </a:p>
              <a:p>
                <a:pPr algn="ctr"/>
                <a:endParaRPr lang="de-DE" sz="2000" b="0" dirty="0"/>
              </a:p>
              <a:p>
                <a:pPr algn="ctr"/>
                <a:endParaRPr lang="de-DE" sz="2000" dirty="0" smtClean="0"/>
              </a:p>
              <a:p>
                <a:pPr algn="ctr"/>
                <a:endParaRPr lang="de-DE" sz="2000" b="0" dirty="0"/>
              </a:p>
              <a:p>
                <a:pPr algn="ctr"/>
                <a:endParaRPr lang="de-DE" sz="2000" dirty="0" smtClean="0"/>
              </a:p>
              <a:p>
                <a:pPr algn="ctr"/>
                <a:endParaRPr lang="de-DE" sz="2000" b="0" dirty="0"/>
              </a:p>
              <a:p>
                <a:pPr algn="ctr"/>
                <a:endParaRPr lang="de-DE" sz="2000" dirty="0" smtClean="0"/>
              </a:p>
              <a:p>
                <a:pPr algn="ctr"/>
                <a:endParaRPr lang="de-DE" sz="2000" b="0" dirty="0"/>
              </a:p>
              <a:p>
                <a:pPr algn="ctr"/>
                <a:endParaRPr lang="de-DE" sz="2000" dirty="0" smtClean="0"/>
              </a:p>
              <a:p>
                <a:r>
                  <a:rPr lang="de-DE" sz="2000" dirty="0" err="1" smtClean="0"/>
                  <a:t>Exclude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outliers</a:t>
                </a:r>
                <a:r>
                  <a:rPr lang="de-DE" sz="2000" dirty="0" smtClean="0"/>
                  <a:t> </a:t>
                </a:r>
                <a:r>
                  <a:rPr lang="de-DE" sz="2000" dirty="0" err="1" smtClean="0"/>
                  <a:t>by</a:t>
                </a:r>
                <a:r>
                  <a:rPr lang="de-DE" sz="2000" dirty="0" smtClean="0"/>
                  <a:t> </a:t>
                </a:r>
                <a:r>
                  <a:rPr lang="de-DE" sz="2000" b="0" dirty="0" smtClean="0"/>
                  <a:t>0.001-quantile </a:t>
                </a:r>
                <a:r>
                  <a:rPr lang="de-DE" sz="2000" b="0" dirty="0" err="1" smtClean="0"/>
                  <a:t>of</a:t>
                </a:r>
                <a:r>
                  <a:rPr lang="de-DE" sz="2000" b="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𝜒</m:t>
                        </m:r>
                      </m:e>
                      <m:sup>
                        <m:r>
                          <a:rPr lang="de-DE" sz="20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de-DE" sz="2000" b="0" dirty="0" smtClean="0"/>
                  <a:t>-distribution </a:t>
                </a:r>
                <a:r>
                  <a:rPr lang="de-DE" sz="2000" b="0" dirty="0" smtClean="0">
                    <a:sym typeface="Wingdings"/>
                  </a:rPr>
                  <a:t> 125 </a:t>
                </a:r>
                <a:r>
                  <a:rPr lang="de-DE" sz="2000" b="0" dirty="0" err="1" smtClean="0">
                    <a:sym typeface="Wingdings"/>
                  </a:rPr>
                  <a:t>outliers</a:t>
                </a:r>
                <a:endParaRPr lang="de-DE" sz="2000" b="0" dirty="0" smtClean="0"/>
              </a:p>
            </p:txBody>
          </p:sp>
        </mc:Choice>
        <mc:Fallback>
          <p:sp>
            <p:nvSpPr>
              <p:cNvPr id="2" name="Inhaltsplatzhalt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78000" y="1548000"/>
                <a:ext cx="8353425" cy="4545296"/>
              </a:xfrm>
              <a:blipFill rotWithShape="0">
                <a:blip r:embed="rId2"/>
                <a:stretch>
                  <a:fillRect l="-730" t="-938" b="-160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Multivariate </a:t>
            </a:r>
            <a:r>
              <a:rPr lang="de-DE" dirty="0" err="1" smtClean="0"/>
              <a:t>Outliers</a:t>
            </a: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712" y="2276871"/>
            <a:ext cx="4364250" cy="3273187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63" y="2276872"/>
            <a:ext cx="4364250" cy="327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2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Focus on </a:t>
            </a:r>
            <a:r>
              <a:rPr lang="de-DE" dirty="0" err="1" smtClean="0"/>
              <a:t>calculated</a:t>
            </a:r>
            <a:r>
              <a:rPr lang="de-DE" dirty="0" smtClean="0"/>
              <a:t> </a:t>
            </a:r>
            <a:r>
              <a:rPr lang="de-DE" dirty="0" err="1" smtClean="0"/>
              <a:t>values</a:t>
            </a:r>
            <a:r>
              <a:rPr lang="de-DE" dirty="0" smtClean="0"/>
              <a:t> </a:t>
            </a:r>
            <a:r>
              <a:rPr lang="de-DE" dirty="0" err="1" smtClean="0"/>
              <a:t>rather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</a:t>
            </a:r>
            <a:r>
              <a:rPr lang="de-DE" dirty="0" err="1" smtClean="0"/>
              <a:t>outliers</a:t>
            </a:r>
            <a:r>
              <a:rPr lang="de-DE" dirty="0" smtClean="0"/>
              <a:t> </a:t>
            </a:r>
            <a:r>
              <a:rPr lang="de-DE" dirty="0" err="1" smtClean="0"/>
              <a:t>identified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plots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Univariate</a:t>
            </a:r>
            <a:r>
              <a:rPr lang="de-DE" dirty="0" smtClean="0"/>
              <a:t>:		</a:t>
            </a:r>
            <a:r>
              <a:rPr lang="de-DE" dirty="0" smtClean="0"/>
              <a:t>65</a:t>
            </a:r>
          </a:p>
          <a:p>
            <a:r>
              <a:rPr lang="de-DE" dirty="0" smtClean="0"/>
              <a:t>Multivariate</a:t>
            </a:r>
            <a:r>
              <a:rPr lang="de-DE" dirty="0" smtClean="0"/>
              <a:t>:	125</a:t>
            </a:r>
          </a:p>
          <a:p>
            <a:r>
              <a:rPr lang="de-DE" b="0" dirty="0" smtClean="0"/>
              <a:t>Total: 		190</a:t>
            </a:r>
          </a:p>
          <a:p>
            <a:endParaRPr lang="de-DE" dirty="0">
              <a:sym typeface="Wingdings"/>
            </a:endParaRPr>
          </a:p>
          <a:p>
            <a:pPr marL="0" indent="0">
              <a:buNone/>
            </a:pPr>
            <a:r>
              <a:rPr lang="de-DE" dirty="0" smtClean="0">
                <a:sym typeface="Wingdings"/>
              </a:rPr>
              <a:t> </a:t>
            </a:r>
            <a:r>
              <a:rPr lang="de-DE" b="0" dirty="0" smtClean="0">
                <a:sym typeface="Wingdings"/>
              </a:rPr>
              <a:t>2810 </a:t>
            </a:r>
            <a:r>
              <a:rPr lang="de-DE" b="0" dirty="0" err="1" smtClean="0">
                <a:sym typeface="Wingdings"/>
              </a:rPr>
              <a:t>observations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left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for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further</a:t>
            </a:r>
            <a:r>
              <a:rPr lang="de-DE" b="0" dirty="0" smtClean="0">
                <a:sym typeface="Wingdings"/>
              </a:rPr>
              <a:t> </a:t>
            </a:r>
            <a:r>
              <a:rPr lang="de-DE" b="0" dirty="0" err="1" smtClean="0">
                <a:sym typeface="Wingdings"/>
              </a:rPr>
              <a:t>steps</a:t>
            </a:r>
            <a:endParaRPr lang="de-DE" b="0" dirty="0" smtClean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Outlier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Results</a:t>
            </a:r>
            <a:endParaRPr lang="de-DE" dirty="0"/>
          </a:p>
        </p:txBody>
      </p:sp>
      <p:cxnSp>
        <p:nvCxnSpPr>
          <p:cNvPr id="6" name="Gerade Verbindung 5"/>
          <p:cNvCxnSpPr/>
          <p:nvPr/>
        </p:nvCxnSpPr>
        <p:spPr>
          <a:xfrm>
            <a:off x="3203848" y="3717032"/>
            <a:ext cx="6120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64290">
            <a:off x="6372200" y="2492896"/>
            <a:ext cx="2129656" cy="212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88318"/>
      </p:ext>
    </p:extLst>
  </p:cSld>
  <p:clrMapOvr>
    <a:masterClrMapping/>
  </p:clrMapOvr>
</p:sld>
</file>

<file path=ppt/theme/theme1.xml><?xml version="1.0" encoding="utf-8"?>
<a:theme xmlns:a="http://schemas.openxmlformats.org/drawingml/2006/main" name="ERCIS Presentation Template">
  <a:themeElements>
    <a:clrScheme name="ERCIS">
      <a:dk1>
        <a:srgbClr val="000000"/>
      </a:dk1>
      <a:lt1>
        <a:srgbClr val="FFFFFF"/>
      </a:lt1>
      <a:dk2>
        <a:srgbClr val="5E5E5D"/>
      </a:dk2>
      <a:lt2>
        <a:srgbClr val="8797A3"/>
      </a:lt2>
      <a:accent1>
        <a:srgbClr val="852339"/>
      </a:accent1>
      <a:accent2>
        <a:srgbClr val="8797A3"/>
      </a:accent2>
      <a:accent3>
        <a:srgbClr val="435C8B"/>
      </a:accent3>
      <a:accent4>
        <a:srgbClr val="009CB3"/>
      </a:accent4>
      <a:accent5>
        <a:srgbClr val="E77C12"/>
      </a:accent5>
      <a:accent6>
        <a:srgbClr val="87BF2A"/>
      </a:accent6>
      <a:hlink>
        <a:srgbClr val="852339"/>
      </a:hlink>
      <a:folHlink>
        <a:srgbClr val="8797A3"/>
      </a:folHlink>
    </a:clrScheme>
    <a:fontScheme name="ERCI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ERCIS Presentation Template</Template>
  <TotalTime>0</TotalTime>
  <Words>207</Words>
  <Application>Microsoft Macintosh PowerPoint</Application>
  <PresentationFormat>Bildschirmpräsentation (4:3)</PresentationFormat>
  <Paragraphs>116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Calibri</vt:lpstr>
      <vt:lpstr>Cambria Math</vt:lpstr>
      <vt:lpstr>Trebuchet MS</vt:lpstr>
      <vt:lpstr>Wingdings</vt:lpstr>
      <vt:lpstr>Arial</vt:lpstr>
      <vt:lpstr>ERCIS Presentation Template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>armin.stein@ercis.uni-muenster.de</Manager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Christian</dc:creator>
  <cp:lastModifiedBy>Microsoft Office-Anwender</cp:lastModifiedBy>
  <cp:revision>96</cp:revision>
  <cp:lastPrinted>2012-03-27T13:30:40Z</cp:lastPrinted>
  <dcterms:created xsi:type="dcterms:W3CDTF">2016-01-26T13:34:15Z</dcterms:created>
  <dcterms:modified xsi:type="dcterms:W3CDTF">2016-01-31T22:05:48Z</dcterms:modified>
</cp:coreProperties>
</file>

<file path=docProps/thumbnail.jpeg>
</file>